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2" r:id="rId3"/>
    <p:sldId id="263" r:id="rId4"/>
    <p:sldId id="257" r:id="rId5"/>
    <p:sldId id="258" r:id="rId6"/>
    <p:sldId id="259" r:id="rId7"/>
    <p:sldId id="260" r:id="rId8"/>
    <p:sldId id="261" r:id="rId9"/>
    <p:sldId id="265" r:id="rId10"/>
    <p:sldId id="264"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993" autoAdjust="0"/>
    <p:restoredTop sz="94660"/>
  </p:normalViewPr>
  <p:slideViewPr>
    <p:cSldViewPr snapToGrid="0">
      <p:cViewPr varScale="1">
        <p:scale>
          <a:sx n="73" d="100"/>
          <a:sy n="73" d="100"/>
        </p:scale>
        <p:origin x="-540"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Freeform 6"/>
          <p:cNvSpPr>
            <a:spLocks/>
          </p:cNvSpPr>
          <p:nvPr/>
        </p:nvSpPr>
        <p:spPr bwMode="auto">
          <a:xfrm>
            <a:off x="0" y="4752126"/>
            <a:ext cx="12192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8140701" y="0"/>
            <a:ext cx="40513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572085" y="3337560"/>
            <a:ext cx="8640064"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77400" y="1544812"/>
            <a:ext cx="8640064"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EED1C14C-A143-42F5-B247-D0E800131009}" type="datetimeFigureOut">
              <a:rPr lang="en-US" smtClean="0"/>
              <a:pPr/>
              <a:t>8/16/2022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5B03D32D-F1BC-4E9C-97E1-36CFF5B2234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ED1C14C-A143-42F5-B247-D0E800131009}" type="datetimeFigureOut">
              <a:rPr lang="en-US" smtClean="0"/>
              <a:pPr/>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ED1C14C-A143-42F5-B247-D0E800131009}" type="datetimeFigureOut">
              <a:rPr lang="en-US" smtClean="0"/>
              <a:pPr/>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ED1C14C-A143-42F5-B247-D0E800131009}" type="datetimeFigureOut">
              <a:rPr lang="en-US" smtClean="0"/>
              <a:pPr/>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Freeform 6"/>
          <p:cNvSpPr>
            <a:spLocks/>
          </p:cNvSpPr>
          <p:nvPr/>
        </p:nvSpPr>
        <p:spPr bwMode="auto">
          <a:xfrm>
            <a:off x="0" y="4752126"/>
            <a:ext cx="12192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8140701" y="0"/>
            <a:ext cx="40513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914400" y="3583838"/>
            <a:ext cx="88392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2485800"/>
            <a:ext cx="88392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EED1C14C-A143-42F5-B247-D0E800131009}" type="datetimeFigureOut">
              <a:rPr lang="en-US" smtClean="0"/>
              <a:pPr/>
              <a:t>8/16/2022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03D32D-F1BC-4E9C-97E1-36CFF5B2234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9568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9600" y="1600201"/>
            <a:ext cx="48768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689600" y="1600201"/>
            <a:ext cx="48768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EED1C14C-A143-42F5-B247-D0E800131009}" type="datetimeFigureOut">
              <a:rPr lang="en-US" smtClean="0"/>
              <a:pPr/>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86400"/>
            <a:ext cx="5386917"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8" y="5486400"/>
            <a:ext cx="5389033"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516912"/>
            <a:ext cx="5386917"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516912"/>
            <a:ext cx="5389033"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EED1C14C-A143-42F5-B247-D0E800131009}" type="datetimeFigureOut">
              <a:rPr lang="en-US" smtClean="0"/>
              <a:pPr/>
              <a:t>8/16/2022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03D32D-F1BC-4E9C-97E1-36CFF5B2234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320"/>
            <a:ext cx="9960864" cy="1143000"/>
          </a:xfrm>
        </p:spPr>
        <p:txBody>
          <a:bodyPr anchor="ctr"/>
          <a:lstStyle>
            <a:lvl1pPr algn="l">
              <a:defRPr sz="4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EED1C14C-A143-42F5-B247-D0E800131009}" type="datetimeFigureOut">
              <a:rPr lang="en-US" smtClean="0"/>
              <a:pPr/>
              <a:t>8/16/2022</a:t>
            </a:fld>
            <a:endParaRPr lang="en-US"/>
          </a:p>
        </p:txBody>
      </p:sp>
      <p:sp>
        <p:nvSpPr>
          <p:cNvPr id="8" name="Slide Number Placeholder 7"/>
          <p:cNvSpPr>
            <a:spLocks noGrp="1"/>
          </p:cNvSpPr>
          <p:nvPr>
            <p:ph type="sldNum" sz="quarter" idx="11"/>
          </p:nvPr>
        </p:nvSpPr>
        <p:spPr/>
        <p:txBody>
          <a:bodyPr/>
          <a:lstStyle/>
          <a:p>
            <a:fld id="{5B03D32D-F1BC-4E9C-97E1-36CFF5B22341}"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D1C14C-A143-42F5-B247-D0E800131009}" type="datetimeFigureOut">
              <a:rPr lang="en-US" smtClean="0"/>
              <a:pPr/>
              <a:t>8/16/2022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03D32D-F1BC-4E9C-97E1-36CFF5B2234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1185528"/>
            <a:ext cx="42672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09600" y="214424"/>
            <a:ext cx="36576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609600" y="1981200"/>
            <a:ext cx="94488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EED1C14C-A143-42F5-B247-D0E800131009}" type="datetimeFigureOut">
              <a:rPr lang="en-US" smtClean="0"/>
              <a:pPr/>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875264" y="6422065"/>
            <a:ext cx="1016000" cy="365125"/>
          </a:xfrm>
        </p:spPr>
        <p:txBody>
          <a:bodyPr/>
          <a:lstStyle/>
          <a:p>
            <a:fld id="{5B03D32D-F1BC-4E9C-97E1-36CFF5B2234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08976" y="1705709"/>
            <a:ext cx="4071824"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420837" y="1019907"/>
            <a:ext cx="54864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7408979" y="2998765"/>
            <a:ext cx="4071821"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09600" y="6422065"/>
            <a:ext cx="2844800" cy="365125"/>
          </a:xfrm>
        </p:spPr>
        <p:txBody>
          <a:bodyPr/>
          <a:lstStyle/>
          <a:p>
            <a:fld id="{EED1C14C-A143-42F5-B247-D0E800131009}" type="datetimeFigureOut">
              <a:rPr lang="en-US" smtClean="0"/>
              <a:pPr/>
              <a:t>8/16/2022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03D32D-F1BC-4E9C-97E1-36CFF5B2234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12192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9753600" y="0"/>
            <a:ext cx="24384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609600" y="274638"/>
            <a:ext cx="99568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600201"/>
            <a:ext cx="99568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09600" y="6422065"/>
            <a:ext cx="28448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EED1C14C-A143-42F5-B247-D0E800131009}" type="datetimeFigureOut">
              <a:rPr lang="en-US" smtClean="0"/>
              <a:pPr/>
              <a:t>8/16/2022</a:t>
            </a:fld>
            <a:endParaRPr lang="en-US"/>
          </a:p>
        </p:txBody>
      </p:sp>
      <p:sp>
        <p:nvSpPr>
          <p:cNvPr id="22" name="Footer Placeholder 21"/>
          <p:cNvSpPr>
            <a:spLocks noGrp="1"/>
          </p:cNvSpPr>
          <p:nvPr>
            <p:ph type="ftr" sz="quarter" idx="3"/>
          </p:nvPr>
        </p:nvSpPr>
        <p:spPr>
          <a:xfrm>
            <a:off x="4165600" y="6422065"/>
            <a:ext cx="38608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10871200" y="6422065"/>
            <a:ext cx="1016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5B03D32D-F1BC-4E9C-97E1-36CFF5B2234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slide1">
            <a:extLst>
              <a:ext uri="{FF2B5EF4-FFF2-40B4-BE49-F238E27FC236}">
                <a16:creationId xmlns="" xmlns:a16="http://schemas.microsoft.com/office/drawing/2014/main" id="{7E2C7B9A-0335-472C-900E-46DE3B9985A3}"/>
              </a:ext>
            </a:extLst>
          </p:cNvPr>
          <p:cNvSpPr>
            <a:spLocks noGrp="1"/>
          </p:cNvSpPr>
          <p:nvPr>
            <p:ph type="ctrTitle"/>
          </p:nvPr>
        </p:nvSpPr>
        <p:spPr>
          <a:xfrm>
            <a:off x="515256" y="1789612"/>
            <a:ext cx="10468864" cy="2468880"/>
          </a:xfrm>
        </p:spPr>
        <p:txBody>
          <a:bodyPr>
            <a:normAutofit/>
          </a:bodyPr>
          <a:lstStyle/>
          <a:p>
            <a:r>
              <a:rPr lang="en-US" b="0" u="sng" dirty="0" smtClean="0">
                <a:solidFill>
                  <a:schemeClr val="tx1">
                    <a:lumMod val="95000"/>
                    <a:lumOff val="5000"/>
                  </a:schemeClr>
                </a:solidFill>
                <a:effectLst>
                  <a:glow rad="228600">
                    <a:schemeClr val="accent2">
                      <a:satMod val="175000"/>
                      <a:alpha val="40000"/>
                    </a:schemeClr>
                  </a:glow>
                  <a:outerShdw blurRad="50800" dist="38100" dir="5400000" algn="t" rotWithShape="0">
                    <a:prstClr val="black">
                      <a:alpha val="50000"/>
                    </a:prstClr>
                  </a:outerShdw>
                </a:effectLst>
                <a:latin typeface="Algerian" pitchFamily="82" charset="0"/>
              </a:rPr>
              <a:t>Marketing and Retail Analytics: Capstone Project</a:t>
            </a:r>
            <a:r>
              <a:rPr lang="en-US" b="1" u="sng" dirty="0" smtClean="0">
                <a:solidFill>
                  <a:srgbClr val="FFC000"/>
                </a:solidFill>
              </a:rPr>
              <a:t/>
            </a:r>
            <a:br>
              <a:rPr lang="en-US" b="1" u="sng" dirty="0" smtClean="0">
                <a:solidFill>
                  <a:srgbClr val="FFC000"/>
                </a:solidFill>
              </a:rPr>
            </a:br>
            <a:endParaRPr u="sng">
              <a:solidFill>
                <a:srgbClr val="FFC000"/>
              </a:solidFill>
            </a:endParaRPr>
          </a:p>
        </p:txBody>
      </p:sp>
      <p:sp>
        <p:nvSpPr>
          <p:cNvPr id="3" name="slide1">
            <a:extLst>
              <a:ext uri="{FF2B5EF4-FFF2-40B4-BE49-F238E27FC236}">
                <a16:creationId xmlns="" xmlns:a16="http://schemas.microsoft.com/office/drawing/2014/main" id="{DBE549A9-75C1-4E12-911B-09B3B8B9BB19}"/>
              </a:ext>
            </a:extLst>
          </p:cNvPr>
          <p:cNvSpPr>
            <a:spLocks noGrp="1"/>
          </p:cNvSpPr>
          <p:nvPr>
            <p:ph type="subTitle" idx="1"/>
          </p:nvPr>
        </p:nvSpPr>
        <p:spPr>
          <a:xfrm>
            <a:off x="2284838" y="3443021"/>
            <a:ext cx="9419481" cy="3088407"/>
          </a:xfrm>
        </p:spPr>
        <p:txBody>
          <a:bodyPr/>
          <a:lstStyle/>
          <a:p>
            <a:r>
              <a:rPr lang="en-US" sz="4000" b="1" dirty="0" smtClean="0">
                <a:solidFill>
                  <a:schemeClr val="tx1">
                    <a:lumMod val="95000"/>
                    <a:lumOff val="5000"/>
                  </a:schemeClr>
                </a:solidFill>
                <a:effectLst>
                  <a:glow rad="228600">
                    <a:schemeClr val="accent2">
                      <a:satMod val="175000"/>
                      <a:alpha val="40000"/>
                    </a:schemeClr>
                  </a:glow>
                </a:effectLst>
                <a:latin typeface="Arial" pitchFamily="34" charset="0"/>
                <a:cs typeface="Arial" pitchFamily="34" charset="0"/>
              </a:rPr>
              <a:t>Ravishu Dhiman</a:t>
            </a:r>
          </a:p>
          <a:p>
            <a:endParaRPr/>
          </a:p>
        </p:txBody>
      </p:sp>
    </p:spTree>
    <p:extLst>
      <p:ext uri="{BB962C8B-B14F-4D97-AF65-F5344CB8AC3E}">
        <p14:creationId xmlns="" xmlns:p14="http://schemas.microsoft.com/office/powerpoint/2010/main" val="95992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4949" y="1293223"/>
            <a:ext cx="6439989" cy="3785652"/>
          </a:xfrm>
          <a:prstGeom prst="rect">
            <a:avLst/>
          </a:prstGeom>
        </p:spPr>
        <p:txBody>
          <a:bodyPr wrap="square">
            <a:spAutoFit/>
          </a:bodyPr>
          <a:lstStyle/>
          <a:p>
            <a:pPr lvl="1">
              <a:buFont typeface="Arial" pitchFamily="34" charset="0"/>
              <a:buChar char="•"/>
            </a:pPr>
            <a:r>
              <a:rPr lang="en-IN" sz="2000" dirty="0" smtClean="0">
                <a:latin typeface="Calibri" panose="020F0502020204030204" pitchFamily="34" charset="0"/>
                <a:cs typeface="Calibri" panose="020F0502020204030204" pitchFamily="34" charset="0"/>
              </a:rPr>
              <a:t> Company should focus on giving offers for customers who are frequently purchasing to retain them.</a:t>
            </a:r>
            <a:endParaRPr lang="en-IN" sz="2000" dirty="0" smtClean="0">
              <a:latin typeface="Calibri" panose="020F0502020204030204" pitchFamily="34" charset="0"/>
              <a:cs typeface="Calibri" panose="020F0502020204030204" pitchFamily="34" charset="0"/>
            </a:endParaRPr>
          </a:p>
          <a:p>
            <a:pPr lvl="1">
              <a:buFont typeface="Arial" pitchFamily="34" charset="0"/>
              <a:buChar char="•"/>
            </a:pPr>
            <a:r>
              <a:rPr lang="en-IN" sz="2000" dirty="0" smtClean="0">
                <a:latin typeface="Calibri" panose="020F0502020204030204" pitchFamily="34" charset="0"/>
                <a:cs typeface="Calibri" panose="020F0502020204030204" pitchFamily="34" charset="0"/>
              </a:rPr>
              <a:t>‘Toys’ should be held in stock by a good margin as they are contributing to a significant amount of revenue</a:t>
            </a:r>
            <a:r>
              <a:rPr lang="en-IN" sz="2000" dirty="0" smtClean="0">
                <a:latin typeface="Calibri" panose="020F0502020204030204" pitchFamily="34" charset="0"/>
                <a:cs typeface="Calibri" panose="020F0502020204030204" pitchFamily="34" charset="0"/>
              </a:rPr>
              <a:t>.</a:t>
            </a:r>
          </a:p>
          <a:p>
            <a:pPr lvl="1">
              <a:buFont typeface="Arial" pitchFamily="34" charset="0"/>
              <a:buChar char="•"/>
            </a:pPr>
            <a:r>
              <a:rPr lang="en-IN" sz="2000" dirty="0" smtClean="0">
                <a:latin typeface="Calibri" panose="020F0502020204030204" pitchFamily="34" charset="0"/>
                <a:cs typeface="Calibri" panose="020F0502020204030204" pitchFamily="34" charset="0"/>
              </a:rPr>
              <a:t> </a:t>
            </a:r>
            <a:r>
              <a:rPr lang="en-IN" sz="2000" dirty="0" smtClean="0">
                <a:latin typeface="Calibri" panose="020F0502020204030204" pitchFamily="34" charset="0"/>
                <a:cs typeface="Calibri" panose="020F0502020204030204" pitchFamily="34" charset="0"/>
              </a:rPr>
              <a:t>Target customers who are more likely to buy toys: parents of newly born.</a:t>
            </a:r>
            <a:endParaRPr lang="en-IN" sz="2000" dirty="0" smtClean="0">
              <a:latin typeface="Calibri" panose="020F0502020204030204" pitchFamily="34" charset="0"/>
              <a:cs typeface="Calibri" panose="020F0502020204030204" pitchFamily="34" charset="0"/>
            </a:endParaRPr>
          </a:p>
          <a:p>
            <a:pPr lvl="1">
              <a:buFont typeface="Arial" pitchFamily="34" charset="0"/>
              <a:buChar char="•"/>
            </a:pPr>
            <a:r>
              <a:rPr lang="en-IN" sz="2000" dirty="0" smtClean="0">
                <a:latin typeface="Calibri" panose="020F0502020204030204" pitchFamily="34" charset="0"/>
                <a:cs typeface="Calibri" panose="020F0502020204030204" pitchFamily="34" charset="0"/>
              </a:rPr>
              <a:t>Many product categories and products are not much of a major contributor neither in terms of revenue nor in terms of number of orders, so Olist can consider removing these products or product categories or both to have an optimized inventory without affecting their sales much.</a:t>
            </a:r>
            <a:endParaRPr lang="en-US" sz="2000" dirty="0"/>
          </a:p>
        </p:txBody>
      </p:sp>
      <p:sp>
        <p:nvSpPr>
          <p:cNvPr id="5" name="Rectangle 4"/>
          <p:cNvSpPr/>
          <p:nvPr/>
        </p:nvSpPr>
        <p:spPr>
          <a:xfrm>
            <a:off x="7341326" y="-2"/>
            <a:ext cx="4850675" cy="63354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lvl="1"/>
            <a:endParaRPr lang="en-IN" sz="3600" b="1" dirty="0">
              <a:solidFill>
                <a:schemeClr val="bg1"/>
              </a:solidFill>
              <a:latin typeface="Calibri" panose="020F0502020204030204" pitchFamily="34" charset="0"/>
              <a:cs typeface="Calibri" panose="020F0502020204030204" pitchFamily="34" charset="0"/>
            </a:endParaRPr>
          </a:p>
        </p:txBody>
      </p:sp>
      <p:cxnSp>
        <p:nvCxnSpPr>
          <p:cNvPr id="9" name="Straight Connector 8"/>
          <p:cNvCxnSpPr/>
          <p:nvPr/>
        </p:nvCxnSpPr>
        <p:spPr>
          <a:xfrm>
            <a:off x="7563393" y="2677886"/>
            <a:ext cx="4524103"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720152" y="2965269"/>
            <a:ext cx="4467498" cy="646331"/>
          </a:xfrm>
          <a:prstGeom prst="rect">
            <a:avLst/>
          </a:prstGeom>
          <a:noFill/>
        </p:spPr>
        <p:txBody>
          <a:bodyPr wrap="square" rtlCol="0">
            <a:spAutoFit/>
          </a:bodyPr>
          <a:lstStyle/>
          <a:p>
            <a:r>
              <a:rPr lang="en-IN" sz="3600" b="1" dirty="0" smtClean="0">
                <a:solidFill>
                  <a:schemeClr val="bg1"/>
                </a:solidFill>
                <a:effectLst>
                  <a:glow rad="228600">
                    <a:schemeClr val="accent6">
                      <a:satMod val="175000"/>
                      <a:alpha val="40000"/>
                    </a:schemeClr>
                  </a:glow>
                </a:effectLst>
                <a:latin typeface="Calibri" panose="020F0502020204030204" pitchFamily="34" charset="0"/>
                <a:cs typeface="Calibri" panose="020F0502020204030204" pitchFamily="34" charset="0"/>
              </a:rPr>
              <a:t>RECOMMENDATIONS</a:t>
            </a:r>
            <a:endParaRPr lang="en-US" sz="3600" dirty="0">
              <a:effectLst>
                <a:glow rad="228600">
                  <a:schemeClr val="accent6">
                    <a:satMod val="175000"/>
                    <a:alpha val="40000"/>
                  </a:schemeClr>
                </a:glow>
              </a:effectLst>
            </a:endParaRPr>
          </a:p>
        </p:txBody>
      </p:sp>
      <p:cxnSp>
        <p:nvCxnSpPr>
          <p:cNvPr id="11" name="Straight Connector 10"/>
          <p:cNvCxnSpPr/>
          <p:nvPr/>
        </p:nvCxnSpPr>
        <p:spPr>
          <a:xfrm>
            <a:off x="7559037" y="3810011"/>
            <a:ext cx="4524103"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51951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p:cNvSpPr txBox="1"/>
          <p:nvPr/>
        </p:nvSpPr>
        <p:spPr>
          <a:xfrm>
            <a:off x="3190403" y="218995"/>
            <a:ext cx="4581990" cy="1107996"/>
          </a:xfrm>
          <a:prstGeom prst="rect">
            <a:avLst/>
          </a:prstGeom>
          <a:noFill/>
        </p:spPr>
        <p:txBody>
          <a:bodyPr wrap="square" rtlCol="0">
            <a:spAutoFit/>
          </a:bodyPr>
          <a:lstStyle/>
          <a:p>
            <a:r>
              <a:rPr lang="en-US" sz="6600" dirty="0" smtClean="0">
                <a:solidFill>
                  <a:schemeClr val="bg1"/>
                </a:solidFill>
                <a:effectLst>
                  <a:glow rad="228600">
                    <a:schemeClr val="accent6">
                      <a:satMod val="175000"/>
                      <a:alpha val="40000"/>
                    </a:schemeClr>
                  </a:glow>
                </a:effectLst>
              </a:rPr>
              <a:t>SUMMARY</a:t>
            </a:r>
            <a:endParaRPr lang="en-US" sz="6600" dirty="0">
              <a:solidFill>
                <a:schemeClr val="bg1"/>
              </a:solidFill>
              <a:effectLst>
                <a:glow rad="228600">
                  <a:schemeClr val="accent6">
                    <a:satMod val="175000"/>
                    <a:alpha val="40000"/>
                  </a:schemeClr>
                </a:glow>
              </a:effectLst>
            </a:endParaRPr>
          </a:p>
        </p:txBody>
      </p:sp>
      <p:cxnSp>
        <p:nvCxnSpPr>
          <p:cNvPr id="7" name="Straight Connector 6"/>
          <p:cNvCxnSpPr/>
          <p:nvPr/>
        </p:nvCxnSpPr>
        <p:spPr>
          <a:xfrm>
            <a:off x="117567" y="1356614"/>
            <a:ext cx="1197864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13211" y="165452"/>
            <a:ext cx="11978640"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82880" y="1841865"/>
            <a:ext cx="11821886" cy="3477875"/>
          </a:xfrm>
          <a:prstGeom prst="rect">
            <a:avLst/>
          </a:prstGeom>
          <a:noFill/>
        </p:spPr>
        <p:txBody>
          <a:bodyPr wrap="square" rtlCol="0">
            <a:spAutoFit/>
          </a:bodyPr>
          <a:lstStyle/>
          <a:p>
            <a:pPr>
              <a:buFont typeface="Arial" pitchFamily="34" charset="0"/>
              <a:buChar char="•"/>
            </a:pPr>
            <a:r>
              <a:rPr lang="en-US" sz="2000" dirty="0" smtClean="0"/>
              <a:t>The dataset available to us is called “Retail_dataset”. It is a xlsx file or simply a spreadsheet</a:t>
            </a:r>
            <a:r>
              <a:rPr lang="en-US" sz="2000" dirty="0" smtClean="0"/>
              <a:t>.</a:t>
            </a:r>
            <a:endParaRPr lang="en-US" sz="2000" dirty="0" smtClean="0"/>
          </a:p>
          <a:p>
            <a:pPr>
              <a:buFont typeface="Arial" pitchFamily="34" charset="0"/>
              <a:buChar char="•"/>
            </a:pPr>
            <a:r>
              <a:rPr lang="en-US" sz="2000" dirty="0" smtClean="0"/>
              <a:t>There are five worksheets in the excel file: </a:t>
            </a:r>
            <a:r>
              <a:rPr lang="en-IN" sz="2000" dirty="0" smtClean="0">
                <a:cs typeface="Calibri" panose="020F0502020204030204" pitchFamily="34" charset="0"/>
              </a:rPr>
              <a:t>orders, order_items, customers, payments and </a:t>
            </a:r>
            <a:r>
              <a:rPr lang="en-IN" sz="2000" dirty="0" smtClean="0">
                <a:cs typeface="Calibri" panose="020F0502020204030204" pitchFamily="34" charset="0"/>
              </a:rPr>
              <a:t>products</a:t>
            </a:r>
            <a:r>
              <a:rPr lang="en-US" sz="2000" dirty="0" smtClean="0">
                <a:cs typeface="Calibri" panose="020F0502020204030204" pitchFamily="34" charset="0"/>
              </a:rPr>
              <a:t>.</a:t>
            </a:r>
          </a:p>
          <a:p>
            <a:pPr>
              <a:buFont typeface="Arial" pitchFamily="34" charset="0"/>
              <a:buChar char="•"/>
            </a:pPr>
            <a:r>
              <a:rPr lang="en-US" sz="2000" dirty="0" smtClean="0">
                <a:cs typeface="Calibri" panose="020F0502020204030204" pitchFamily="34" charset="0"/>
              </a:rPr>
              <a:t>The data available to us contains many duplicates and null values. </a:t>
            </a:r>
          </a:p>
          <a:p>
            <a:pPr>
              <a:buFont typeface="Arial" pitchFamily="34" charset="0"/>
              <a:buChar char="•"/>
            </a:pPr>
            <a:r>
              <a:rPr lang="en-US" sz="2000" dirty="0" smtClean="0">
                <a:cs typeface="Calibri" panose="020F0502020204030204" pitchFamily="34" charset="0"/>
              </a:rPr>
              <a:t>We filter down the values in the jupyter</a:t>
            </a:r>
            <a:r>
              <a:rPr lang="en-US" sz="2000" dirty="0" smtClean="0">
                <a:cs typeface="Calibri" panose="020F0502020204030204" pitchFamily="34" charset="0"/>
              </a:rPr>
              <a:t> </a:t>
            </a:r>
            <a:r>
              <a:rPr lang="en-US" sz="2000" dirty="0" smtClean="0">
                <a:cs typeface="Calibri" panose="020F0502020204030204" pitchFamily="34" charset="0"/>
              </a:rPr>
              <a:t>notebook and create a separate cleaned file.</a:t>
            </a:r>
          </a:p>
          <a:p>
            <a:pPr marL="0" lvl="2">
              <a:buFont typeface="Arial" pitchFamily="34" charset="0"/>
              <a:buChar char="•"/>
            </a:pPr>
            <a:r>
              <a:rPr lang="en-IN" sz="2000" dirty="0" smtClean="0">
                <a:cs typeface="Calibri" panose="020F0502020204030204" pitchFamily="34" charset="0"/>
              </a:rPr>
              <a:t>After the completed treatment the cleaned data was exported to Retail_dataset_cleaned excel file as the same sheet names.</a:t>
            </a:r>
            <a:endParaRPr lang="en-IN" sz="2000" b="1" dirty="0" smtClean="0">
              <a:cs typeface="Calibri" panose="020F0502020204030204" pitchFamily="34" charset="0"/>
            </a:endParaRPr>
          </a:p>
          <a:p>
            <a:pPr marL="0" lvl="1">
              <a:buFont typeface="Arial" pitchFamily="34" charset="0"/>
              <a:buChar char="•"/>
            </a:pPr>
            <a:r>
              <a:rPr lang="en-IN" sz="2000" dirty="0" smtClean="0">
                <a:cs typeface="Calibri" panose="020F0502020204030204" pitchFamily="34" charset="0"/>
              </a:rPr>
              <a:t>For the visualisation purpose, we use Tableau for gathering insights about different products and product categories as well as for Market Basket </a:t>
            </a:r>
            <a:r>
              <a:rPr lang="en-IN" sz="2000" dirty="0" smtClean="0">
                <a:cs typeface="Calibri" panose="020F0502020204030204" pitchFamily="34" charset="0"/>
              </a:rPr>
              <a:t>Analysis</a:t>
            </a:r>
            <a:r>
              <a:rPr lang="en-US" sz="2000" dirty="0" smtClean="0">
                <a:cs typeface="Calibri" panose="020F0502020204030204" pitchFamily="34" charset="0"/>
              </a:rPr>
              <a:t>.</a:t>
            </a:r>
          </a:p>
          <a:p>
            <a:pPr marL="0" lvl="1">
              <a:buFont typeface="Arial" pitchFamily="34" charset="0"/>
              <a:buChar char="•"/>
            </a:pPr>
            <a:r>
              <a:rPr lang="en-US" sz="2000" dirty="0" smtClean="0"/>
              <a:t>For Market Basket Analysis we need to create a separate dataset with the help of original dataset in excel </a:t>
            </a:r>
            <a:r>
              <a:rPr lang="en-US" sz="2000" dirty="0" smtClean="0"/>
              <a:t>itself.</a:t>
            </a:r>
          </a:p>
          <a:p>
            <a:pPr marL="0" lvl="1">
              <a:buFont typeface="Arial" pitchFamily="34" charset="0"/>
              <a:buChar char="•"/>
            </a:pPr>
            <a:r>
              <a:rPr lang="en-US" sz="2000" dirty="0" smtClean="0"/>
              <a:t>Finally, market basket analysis for various combinations of product categories was conceived.</a:t>
            </a:r>
            <a:endParaRPr lang="en-IN" sz="2000" dirty="0" smtClean="0">
              <a:cs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1371600" y="2011680"/>
            <a:ext cx="8739051" cy="1446550"/>
          </a:xfrm>
          <a:prstGeom prst="rect">
            <a:avLst/>
          </a:prstGeom>
          <a:noFill/>
        </p:spPr>
        <p:txBody>
          <a:bodyPr wrap="square" rtlCol="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sz="88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en-US" sz="8800" b="1" u="sng" cap="all" dirty="0" smtClean="0">
                <a:ln>
                  <a:solidFill>
                    <a:schemeClr val="bg1">
                      <a:lumMod val="95000"/>
                    </a:schemeClr>
                  </a:solidFi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THANK YOU</a:t>
            </a:r>
            <a:endParaRPr lang="en-US" sz="8800" b="1" u="sng" cap="all" dirty="0">
              <a:ln>
                <a:solidFill>
                  <a:schemeClr val="bg1">
                    <a:lumMod val="95000"/>
                  </a:schemeClr>
                </a:solidFill>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4000" b="-24000"/>
          </a:stretch>
        </a:blipFill>
        <a:effectLst/>
      </p:bgPr>
    </p:bg>
    <p:spTree>
      <p:nvGrpSpPr>
        <p:cNvPr id="1" name=""/>
        <p:cNvGrpSpPr/>
        <p:nvPr/>
      </p:nvGrpSpPr>
      <p:grpSpPr>
        <a:xfrm>
          <a:off x="0" y="0"/>
          <a:ext cx="0" cy="0"/>
          <a:chOff x="0" y="0"/>
          <a:chExt cx="0" cy="0"/>
        </a:xfrm>
      </p:grpSpPr>
      <p:sp>
        <p:nvSpPr>
          <p:cNvPr id="2" name="Rectangle 1"/>
          <p:cNvSpPr/>
          <p:nvPr/>
        </p:nvSpPr>
        <p:spPr>
          <a:xfrm>
            <a:off x="-248197" y="376962"/>
            <a:ext cx="6096000" cy="3477875"/>
          </a:xfrm>
          <a:prstGeom prst="rect">
            <a:avLst/>
          </a:prstGeom>
        </p:spPr>
        <p:txBody>
          <a:bodyPr>
            <a:spAutoFit/>
          </a:bodyPr>
          <a:lstStyle/>
          <a:p>
            <a:pPr lvl="1"/>
            <a:r>
              <a:rPr lang="en-IN" sz="4000" b="1" dirty="0" smtClean="0">
                <a:ln>
                  <a:solidFill>
                    <a:srgbClr val="FFC000"/>
                  </a:solidFill>
                </a:ln>
                <a:effectLst>
                  <a:glow rad="101600">
                    <a:schemeClr val="accent2">
                      <a:satMod val="175000"/>
                      <a:alpha val="40000"/>
                    </a:schemeClr>
                  </a:glow>
                </a:effectLst>
                <a:latin typeface="Calibri" panose="020F0502020204030204" pitchFamily="34" charset="0"/>
                <a:cs typeface="Calibri" panose="020F0502020204030204" pitchFamily="34" charset="0"/>
              </a:rPr>
              <a:t>AGENDA</a:t>
            </a:r>
            <a:endParaRPr lang="en-US" sz="4000" b="1" dirty="0" smtClean="0">
              <a:ln>
                <a:solidFill>
                  <a:srgbClr val="FFC000"/>
                </a:solidFill>
              </a:ln>
              <a:effectLst>
                <a:glow rad="101600">
                  <a:schemeClr val="accent2">
                    <a:satMod val="175000"/>
                    <a:alpha val="40000"/>
                  </a:schemeClr>
                </a:glow>
              </a:effectLst>
              <a:latin typeface="Calibri" panose="020F0502020204030204" pitchFamily="34" charset="0"/>
              <a:cs typeface="Calibri" panose="020F0502020204030204" pitchFamily="34" charset="0"/>
            </a:endParaRPr>
          </a:p>
          <a:p>
            <a:pPr marL="1200150" lvl="1" indent="-742950">
              <a:buFont typeface="Arial" pitchFamily="34" charset="0"/>
              <a:buChar char="•"/>
            </a:pPr>
            <a:r>
              <a:rPr lang="en-IN" sz="3600" dirty="0" smtClean="0">
                <a:ln>
                  <a:solidFill>
                    <a:srgbClr val="FFC000"/>
                  </a:solidFill>
                </a:ln>
                <a:effectLst>
                  <a:glow rad="101600">
                    <a:schemeClr val="accent2">
                      <a:satMod val="175000"/>
                      <a:alpha val="40000"/>
                    </a:schemeClr>
                  </a:glow>
                </a:effectLst>
                <a:latin typeface="Calibri" panose="020F0502020204030204" pitchFamily="34" charset="0"/>
                <a:cs typeface="Calibri" panose="020F0502020204030204" pitchFamily="34" charset="0"/>
              </a:rPr>
              <a:t>Objective</a:t>
            </a:r>
            <a:endParaRPr lang="en-IN" sz="3600" dirty="0" smtClean="0">
              <a:ln>
                <a:solidFill>
                  <a:srgbClr val="FFC000"/>
                </a:solidFill>
              </a:ln>
              <a:effectLst>
                <a:glow rad="101600">
                  <a:schemeClr val="accent2">
                    <a:satMod val="175000"/>
                    <a:alpha val="40000"/>
                  </a:schemeClr>
                </a:glow>
              </a:effectLst>
              <a:latin typeface="Calibri" panose="020F0502020204030204" pitchFamily="34" charset="0"/>
              <a:cs typeface="Calibri" panose="020F0502020204030204" pitchFamily="34" charset="0"/>
            </a:endParaRPr>
          </a:p>
          <a:p>
            <a:pPr marL="1200150" lvl="1" indent="-742950">
              <a:buFont typeface="Arial" pitchFamily="34" charset="0"/>
              <a:buChar char="•"/>
            </a:pPr>
            <a:r>
              <a:rPr lang="en-IN" sz="3600" dirty="0" smtClean="0">
                <a:ln>
                  <a:solidFill>
                    <a:srgbClr val="FFC000"/>
                  </a:solidFill>
                </a:ln>
                <a:effectLst>
                  <a:glow rad="101600">
                    <a:schemeClr val="accent2">
                      <a:satMod val="175000"/>
                      <a:alpha val="40000"/>
                    </a:schemeClr>
                  </a:glow>
                </a:effectLst>
                <a:latin typeface="Calibri" panose="020F0502020204030204" pitchFamily="34" charset="0"/>
                <a:cs typeface="Calibri" panose="020F0502020204030204" pitchFamily="34" charset="0"/>
              </a:rPr>
              <a:t>Visualizations</a:t>
            </a:r>
          </a:p>
          <a:p>
            <a:pPr marL="1200150" lvl="1" indent="-742950">
              <a:buFont typeface="Arial" pitchFamily="34" charset="0"/>
              <a:buChar char="•"/>
            </a:pPr>
            <a:r>
              <a:rPr lang="en-IN" sz="3600" dirty="0" smtClean="0">
                <a:ln>
                  <a:solidFill>
                    <a:srgbClr val="FFC000"/>
                  </a:solidFill>
                </a:ln>
                <a:effectLst>
                  <a:glow rad="101600">
                    <a:schemeClr val="accent2">
                      <a:satMod val="175000"/>
                      <a:alpha val="40000"/>
                    </a:schemeClr>
                  </a:glow>
                </a:effectLst>
                <a:latin typeface="Calibri" panose="020F0502020204030204" pitchFamily="34" charset="0"/>
                <a:cs typeface="Calibri" panose="020F0502020204030204" pitchFamily="34" charset="0"/>
              </a:rPr>
              <a:t>Insights</a:t>
            </a:r>
          </a:p>
          <a:p>
            <a:pPr marL="1200150" lvl="1" indent="-742950">
              <a:buFont typeface="Arial" pitchFamily="34" charset="0"/>
              <a:buChar char="•"/>
            </a:pPr>
            <a:r>
              <a:rPr lang="en-IN" sz="3600" dirty="0" smtClean="0">
                <a:ln>
                  <a:solidFill>
                    <a:srgbClr val="FFC000"/>
                  </a:solidFill>
                </a:ln>
                <a:effectLst>
                  <a:glow rad="101600">
                    <a:schemeClr val="accent2">
                      <a:satMod val="175000"/>
                      <a:alpha val="40000"/>
                    </a:schemeClr>
                  </a:glow>
                </a:effectLst>
                <a:latin typeface="Calibri" panose="020F0502020204030204" pitchFamily="34" charset="0"/>
                <a:cs typeface="Calibri" panose="020F0502020204030204" pitchFamily="34" charset="0"/>
              </a:rPr>
              <a:t>Recommendations</a:t>
            </a:r>
            <a:endParaRPr lang="en-IN" sz="3600" dirty="0" smtClean="0">
              <a:ln>
                <a:solidFill>
                  <a:srgbClr val="FFC000"/>
                </a:solidFill>
              </a:ln>
              <a:effectLst>
                <a:glow rad="101600">
                  <a:schemeClr val="accent2">
                    <a:satMod val="175000"/>
                    <a:alpha val="40000"/>
                  </a:schemeClr>
                </a:glow>
              </a:effectLst>
              <a:latin typeface="Calibri" panose="020F0502020204030204" pitchFamily="34" charset="0"/>
              <a:cs typeface="Calibri" panose="020F0502020204030204" pitchFamily="34" charset="0"/>
            </a:endParaRPr>
          </a:p>
          <a:p>
            <a:pPr marL="1200150" lvl="1" indent="-742950">
              <a:buFont typeface="Arial" pitchFamily="34" charset="0"/>
              <a:buChar char="•"/>
            </a:pPr>
            <a:r>
              <a:rPr lang="en-IN" sz="3600" dirty="0" smtClean="0">
                <a:ln>
                  <a:solidFill>
                    <a:srgbClr val="FFC000"/>
                  </a:solidFill>
                </a:ln>
                <a:effectLst>
                  <a:glow rad="101600">
                    <a:schemeClr val="accent2">
                      <a:satMod val="175000"/>
                      <a:alpha val="40000"/>
                    </a:schemeClr>
                  </a:glow>
                </a:effectLst>
                <a:latin typeface="Calibri" panose="020F0502020204030204" pitchFamily="34" charset="0"/>
                <a:cs typeface="Calibri" panose="020F0502020204030204" pitchFamily="34" charset="0"/>
              </a:rPr>
              <a:t>Summary</a:t>
            </a:r>
            <a:endParaRPr lang="en-IN" sz="3600" dirty="0">
              <a:ln>
                <a:solidFill>
                  <a:srgbClr val="FFC000"/>
                </a:solidFill>
              </a:ln>
              <a:effectLst>
                <a:glow rad="101600">
                  <a:schemeClr val="accent2">
                    <a:satMod val="175000"/>
                    <a:alpha val="40000"/>
                  </a:schemeClr>
                </a:glow>
              </a:effectLst>
              <a:latin typeface="Calibri" panose="020F0502020204030204" pitchFamily="34" charset="0"/>
              <a:cs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1">
                <a:shade val="40000"/>
                <a:satMod val="150000"/>
              </a:schemeClr>
            </a:gs>
            <a:gs pos="30000">
              <a:schemeClr val="bg1">
                <a:shade val="60000"/>
                <a:satMod val="150000"/>
              </a:schemeClr>
            </a:gs>
            <a:gs pos="100000">
              <a:schemeClr val="bg1">
                <a:tint val="83000"/>
                <a:satMod val="200000"/>
              </a:schemeClr>
            </a:gs>
          </a:gsLst>
          <a:lin ang="13000000" scaled="0"/>
        </a:gradFill>
        <a:effectLst/>
      </p:bgPr>
    </p:bg>
    <p:spTree>
      <p:nvGrpSpPr>
        <p:cNvPr id="1" name=""/>
        <p:cNvGrpSpPr/>
        <p:nvPr/>
      </p:nvGrpSpPr>
      <p:grpSpPr>
        <a:xfrm>
          <a:off x="0" y="0"/>
          <a:ext cx="0" cy="0"/>
          <a:chOff x="0" y="0"/>
          <a:chExt cx="0" cy="0"/>
        </a:xfrm>
      </p:grpSpPr>
      <p:sp>
        <p:nvSpPr>
          <p:cNvPr id="6" name="Rectangle 5"/>
          <p:cNvSpPr/>
          <p:nvPr/>
        </p:nvSpPr>
        <p:spPr>
          <a:xfrm>
            <a:off x="0" y="0"/>
            <a:ext cx="4532811"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ln w="18415" cmpd="sng">
                  <a:solidFill>
                    <a:srgbClr val="FFFFFF"/>
                  </a:solidFill>
                  <a:prstDash val="solid"/>
                </a:ln>
                <a:solidFill>
                  <a:srgbClr val="FFFFFF"/>
                </a:solidFill>
                <a:effectLst>
                  <a:glow rad="228600">
                    <a:schemeClr val="accent6">
                      <a:satMod val="175000"/>
                      <a:alpha val="40000"/>
                    </a:schemeClr>
                  </a:glow>
                  <a:outerShdw blurRad="50800" dist="38100" dir="5400000" algn="t" rotWithShape="0">
                    <a:prstClr val="black">
                      <a:alpha val="40000"/>
                    </a:prstClr>
                  </a:outerShdw>
                </a:effectLst>
              </a:rPr>
              <a:t>OBJECTIVE</a:t>
            </a:r>
            <a:endParaRPr lang="en-US" sz="5400" dirty="0">
              <a:ln w="18415" cmpd="sng">
                <a:solidFill>
                  <a:srgbClr val="FFFFFF"/>
                </a:solidFill>
                <a:prstDash val="solid"/>
              </a:ln>
              <a:solidFill>
                <a:srgbClr val="FFFFFF"/>
              </a:solidFill>
              <a:effectLst>
                <a:glow rad="228600">
                  <a:schemeClr val="accent6">
                    <a:satMod val="175000"/>
                    <a:alpha val="40000"/>
                  </a:schemeClr>
                </a:glow>
                <a:outerShdw blurRad="50800" dist="38100" dir="5400000" algn="t" rotWithShape="0">
                  <a:prstClr val="black">
                    <a:alpha val="40000"/>
                  </a:prstClr>
                </a:outerShdw>
              </a:effectLst>
            </a:endParaRPr>
          </a:p>
        </p:txBody>
      </p:sp>
      <p:cxnSp>
        <p:nvCxnSpPr>
          <p:cNvPr id="8" name="Straight Connector 7"/>
          <p:cNvCxnSpPr/>
          <p:nvPr/>
        </p:nvCxnSpPr>
        <p:spPr>
          <a:xfrm>
            <a:off x="300446" y="2704012"/>
            <a:ext cx="3984171" cy="1588"/>
          </a:xfrm>
          <a:prstGeom prst="line">
            <a:avLst/>
          </a:prstGeom>
          <a:ln>
            <a:solidFill>
              <a:schemeClr val="bg1"/>
            </a:solidFill>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69967" y="4058195"/>
            <a:ext cx="3984171" cy="1588"/>
          </a:xfrm>
          <a:prstGeom prst="line">
            <a:avLst/>
          </a:prstGeom>
          <a:ln>
            <a:solidFill>
              <a:schemeClr val="bg1"/>
            </a:solidFill>
          </a:ln>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28754" y="431074"/>
            <a:ext cx="7223760" cy="5109091"/>
          </a:xfrm>
          <a:prstGeom prst="rect">
            <a:avLst/>
          </a:prstGeom>
          <a:noFill/>
        </p:spPr>
        <p:txBody>
          <a:bodyPr wrap="square" rtlCol="0">
            <a:spAutoFit/>
          </a:bodyPr>
          <a:lstStyle/>
          <a:p>
            <a:pPr lvl="1"/>
            <a:endParaRPr lang="en-IN" dirty="0" smtClean="0">
              <a:latin typeface="Calibri" panose="020F0502020204030204" pitchFamily="34" charset="0"/>
              <a:cs typeface="Calibri" panose="020F0502020204030204" pitchFamily="34" charset="0"/>
            </a:endParaRPr>
          </a:p>
          <a:p>
            <a:pPr lvl="1"/>
            <a:r>
              <a:rPr lang="en-US" sz="2800" dirty="0" smtClean="0">
                <a:solidFill>
                  <a:schemeClr val="tx2">
                    <a:lumMod val="50000"/>
                  </a:schemeClr>
                </a:solidFill>
              </a:rPr>
              <a:t>OList is one such e-commerce company that has faced some losses recently and they want to manage their inventory very well so as to reduce any unnecessary costs that they might be bearing.</a:t>
            </a:r>
            <a:r>
              <a:rPr lang="en-IN" sz="2800" dirty="0" smtClean="0">
                <a:solidFill>
                  <a:schemeClr val="tx2">
                    <a:lumMod val="50000"/>
                  </a:schemeClr>
                </a:solidFill>
                <a:cs typeface="Calibri" panose="020F0502020204030204" pitchFamily="34" charset="0"/>
              </a:rPr>
              <a:t> </a:t>
            </a:r>
          </a:p>
          <a:p>
            <a:pPr lvl="1"/>
            <a:endParaRPr lang="en-IN" sz="2800" dirty="0" smtClean="0">
              <a:solidFill>
                <a:schemeClr val="tx2">
                  <a:lumMod val="50000"/>
                </a:schemeClr>
              </a:solidFill>
              <a:cs typeface="Calibri" panose="020F0502020204030204" pitchFamily="34" charset="0"/>
            </a:endParaRPr>
          </a:p>
          <a:p>
            <a:pPr lvl="1"/>
            <a:r>
              <a:rPr lang="en-IN" sz="2800" dirty="0" smtClean="0">
                <a:solidFill>
                  <a:schemeClr val="tx2">
                    <a:lumMod val="50000"/>
                  </a:schemeClr>
                </a:solidFill>
                <a:cs typeface="Calibri" panose="020F0502020204030204" pitchFamily="34" charset="0"/>
              </a:rPr>
              <a:t>Need t</a:t>
            </a:r>
            <a:r>
              <a:rPr lang="en-IN" sz="2800" dirty="0" smtClean="0">
                <a:solidFill>
                  <a:schemeClr val="tx2">
                    <a:lumMod val="50000"/>
                  </a:schemeClr>
                </a:solidFill>
                <a:cs typeface="Calibri" panose="020F0502020204030204" pitchFamily="34" charset="0"/>
              </a:rPr>
              <a:t>o </a:t>
            </a:r>
            <a:r>
              <a:rPr lang="en-IN" sz="2800" dirty="0" smtClean="0">
                <a:solidFill>
                  <a:schemeClr val="tx2">
                    <a:lumMod val="50000"/>
                  </a:schemeClr>
                </a:solidFill>
                <a:cs typeface="Calibri" panose="020F0502020204030204" pitchFamily="34" charset="0"/>
              </a:rPr>
              <a:t>identify top products contributing to their revenue and use Market Basket Analysis to identify individual product categories and combinations that can help with sales improvement.</a:t>
            </a:r>
            <a:endParaRPr lang="en-US" sz="2800" dirty="0" smtClean="0">
              <a:solidFill>
                <a:schemeClr val="tx2">
                  <a:lumMod val="5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ategory wise order.png"/>
          <p:cNvPicPr>
            <a:picLocks noChangeAspect="1"/>
          </p:cNvPicPr>
          <p:nvPr/>
        </p:nvPicPr>
        <p:blipFill>
          <a:blip r:embed="rId2"/>
          <a:stretch>
            <a:fillRect/>
          </a:stretch>
        </p:blipFill>
        <p:spPr>
          <a:xfrm>
            <a:off x="65315" y="143691"/>
            <a:ext cx="7968342" cy="6660295"/>
          </a:xfrm>
          <a:prstGeom prst="rect">
            <a:avLst/>
          </a:prstGeom>
        </p:spPr>
      </p:pic>
      <p:sp>
        <p:nvSpPr>
          <p:cNvPr id="6" name="Rectangle 5"/>
          <p:cNvSpPr/>
          <p:nvPr/>
        </p:nvSpPr>
        <p:spPr>
          <a:xfrm>
            <a:off x="8085909" y="0"/>
            <a:ext cx="4106091"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p:cNvSpPr txBox="1"/>
          <p:nvPr/>
        </p:nvSpPr>
        <p:spPr>
          <a:xfrm>
            <a:off x="8125099" y="2743200"/>
            <a:ext cx="4066901" cy="769441"/>
          </a:xfrm>
          <a:prstGeom prst="rect">
            <a:avLst/>
          </a:prstGeom>
          <a:noFill/>
        </p:spPr>
        <p:txBody>
          <a:bodyPr wrap="square" rtlCol="0">
            <a:spAutoFit/>
          </a:bodyPr>
          <a:lstStyle/>
          <a:p>
            <a:pPr marL="0" lvl="1"/>
            <a:r>
              <a:rPr lang="en-IN" sz="4400" b="1" dirty="0" smtClean="0">
                <a:solidFill>
                  <a:schemeClr val="bg1"/>
                </a:solidFill>
                <a:effectLst>
                  <a:glow rad="228600">
                    <a:schemeClr val="accent6">
                      <a:satMod val="175000"/>
                      <a:alpha val="40000"/>
                    </a:schemeClr>
                  </a:glow>
                </a:effectLst>
                <a:latin typeface="Calibri" panose="020F0502020204030204" pitchFamily="34" charset="0"/>
                <a:cs typeface="Calibri" panose="020F0502020204030204" pitchFamily="34" charset="0"/>
              </a:rPr>
              <a:t>VISUALIZATIONS</a:t>
            </a:r>
            <a:endParaRPr lang="en-IN" sz="4400" b="1" dirty="0" smtClean="0">
              <a:solidFill>
                <a:schemeClr val="bg1"/>
              </a:solidFill>
              <a:effectLst>
                <a:glow rad="228600">
                  <a:schemeClr val="accent6">
                    <a:satMod val="175000"/>
                    <a:alpha val="40000"/>
                  </a:schemeClr>
                </a:glow>
              </a:effectLst>
              <a:latin typeface="Calibri" panose="020F0502020204030204" pitchFamily="34" charset="0"/>
              <a:cs typeface="Calibri" panose="020F0502020204030204" pitchFamily="34" charset="0"/>
            </a:endParaRPr>
          </a:p>
        </p:txBody>
      </p:sp>
      <p:sp>
        <p:nvSpPr>
          <p:cNvPr id="9" name="TextBox 8"/>
          <p:cNvSpPr txBox="1"/>
          <p:nvPr/>
        </p:nvSpPr>
        <p:spPr>
          <a:xfrm>
            <a:off x="9470575" y="2024743"/>
            <a:ext cx="1907177" cy="1446550"/>
          </a:xfrm>
          <a:prstGeom prst="rect">
            <a:avLst/>
          </a:prstGeom>
          <a:noFill/>
        </p:spPr>
        <p:txBody>
          <a:bodyPr wrap="square" rtlCol="0">
            <a:spAutoFit/>
          </a:bodyPr>
          <a:lstStyle/>
          <a:p>
            <a:pPr marL="0" lvl="1"/>
            <a:r>
              <a:rPr lang="en-IN" sz="4400" b="1" dirty="0" smtClean="0">
                <a:solidFill>
                  <a:schemeClr val="bg1"/>
                </a:solidFill>
                <a:effectLst>
                  <a:glow rad="228600">
                    <a:schemeClr val="accent6">
                      <a:satMod val="175000"/>
                      <a:alpha val="40000"/>
                    </a:schemeClr>
                  </a:glow>
                </a:effectLst>
                <a:latin typeface="Calibri" panose="020F0502020204030204" pitchFamily="34" charset="0"/>
                <a:cs typeface="Calibri" panose="020F0502020204030204" pitchFamily="34" charset="0"/>
              </a:rPr>
              <a:t>KEY</a:t>
            </a:r>
            <a:endParaRPr lang="en-IN" sz="4400" b="1" dirty="0" smtClean="0">
              <a:solidFill>
                <a:schemeClr val="bg1"/>
              </a:solidFill>
              <a:effectLst>
                <a:glow rad="228600">
                  <a:schemeClr val="accent6">
                    <a:satMod val="175000"/>
                    <a:alpha val="40000"/>
                  </a:schemeClr>
                </a:glow>
              </a:effectLst>
              <a:latin typeface="Calibri" panose="020F0502020204030204" pitchFamily="34" charset="0"/>
              <a:cs typeface="Calibri" panose="020F0502020204030204" pitchFamily="34" charset="0"/>
            </a:endParaRPr>
          </a:p>
          <a:p>
            <a:endParaRPr lang="en-US" sz="4400" dirty="0"/>
          </a:p>
        </p:txBody>
      </p:sp>
      <p:cxnSp>
        <p:nvCxnSpPr>
          <p:cNvPr id="11" name="Straight Connector 10"/>
          <p:cNvCxnSpPr/>
          <p:nvPr/>
        </p:nvCxnSpPr>
        <p:spPr>
          <a:xfrm>
            <a:off x="8098971" y="3801315"/>
            <a:ext cx="4093029"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094615" y="1876698"/>
            <a:ext cx="4093029"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95992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Top 20 Product Ordered">
            <a:extLst>
              <a:ext uri="{FF2B5EF4-FFF2-40B4-BE49-F238E27FC236}">
                <a16:creationId xmlns="" xmlns:a16="http://schemas.microsoft.com/office/drawing/2014/main" id="{A14C003B-4943-4FFE-92A3-50C7A2824A12}"/>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8375" y="104502"/>
            <a:ext cx="12022183" cy="6688183"/>
          </a:xfrm>
          <a:prstGeom prst="rect">
            <a:avLst/>
          </a:prstGeom>
        </p:spPr>
      </p:pic>
    </p:spTree>
    <p:extLst>
      <p:ext uri="{BB962C8B-B14F-4D97-AF65-F5344CB8AC3E}">
        <p14:creationId xmlns="" xmlns:p14="http://schemas.microsoft.com/office/powerpoint/2010/main" val="95992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descr="Top 20 Product Categories Revenue">
            <a:extLst>
              <a:ext uri="{FF2B5EF4-FFF2-40B4-BE49-F238E27FC236}">
                <a16:creationId xmlns="" xmlns:a16="http://schemas.microsoft.com/office/drawing/2014/main" id="{3D6DF1EA-7C09-4787-8D52-E16AE4A9A692}"/>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8378" y="49465"/>
            <a:ext cx="11978640" cy="6769346"/>
          </a:xfrm>
          <a:prstGeom prst="rect">
            <a:avLst/>
          </a:prstGeom>
        </p:spPr>
      </p:pic>
    </p:spTree>
    <p:extLst>
      <p:ext uri="{BB962C8B-B14F-4D97-AF65-F5344CB8AC3E}">
        <p14:creationId xmlns="" xmlns:p14="http://schemas.microsoft.com/office/powerpoint/2010/main" val="95992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Revenue Pareto">
            <a:extLst>
              <a:ext uri="{FF2B5EF4-FFF2-40B4-BE49-F238E27FC236}">
                <a16:creationId xmlns="" xmlns:a16="http://schemas.microsoft.com/office/drawing/2014/main" id="{01194F17-C0AA-4994-A624-8230F8D255DE}"/>
              </a:ext>
            </a:extLst>
          </p:cNvPr>
          <p:cNvPicPr>
            <a:picLocks noChangeAspect="1"/>
          </p:cNvPicPr>
          <p:nvPr/>
        </p:nvPicPr>
        <p:blipFill>
          <a:blip r:embed="rId2">
            <a:extLst>
              <a:ext uri="{28A0092B-C50C-407E-A947-70E740481C1C}">
                <a14:useLocalDpi xmlns="" xmlns:a14="http://schemas.microsoft.com/office/drawing/2010/main" val="0"/>
              </a:ext>
            </a:extLst>
          </a:blip>
          <a:srcRect b="98501"/>
          <a:stretch>
            <a:fillRect/>
          </a:stretch>
        </p:blipFill>
        <p:spPr>
          <a:xfrm>
            <a:off x="65313" y="78377"/>
            <a:ext cx="12035246" cy="6688183"/>
          </a:xfrm>
          <a:prstGeom prst="rect">
            <a:avLst/>
          </a:prstGeom>
        </p:spPr>
      </p:pic>
    </p:spTree>
    <p:extLst>
      <p:ext uri="{BB962C8B-B14F-4D97-AF65-F5344CB8AC3E}">
        <p14:creationId xmlns="" xmlns:p14="http://schemas.microsoft.com/office/powerpoint/2010/main" val="95992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BA.png"/>
          <p:cNvPicPr>
            <a:picLocks noChangeAspect="1"/>
          </p:cNvPicPr>
          <p:nvPr/>
        </p:nvPicPr>
        <p:blipFill>
          <a:blip r:embed="rId2"/>
          <a:stretch>
            <a:fillRect/>
          </a:stretch>
        </p:blipFill>
        <p:spPr>
          <a:xfrm>
            <a:off x="104504" y="103491"/>
            <a:ext cx="11939451" cy="6676133"/>
          </a:xfrm>
          <a:prstGeom prst="rect">
            <a:avLst/>
          </a:prstGeom>
        </p:spPr>
      </p:pic>
    </p:spTree>
    <p:extLst>
      <p:ext uri="{BB962C8B-B14F-4D97-AF65-F5344CB8AC3E}">
        <p14:creationId xmlns="" xmlns:p14="http://schemas.microsoft.com/office/powerpoint/2010/main" val="95992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48640"/>
            <a:ext cx="4558938" cy="424542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5400" dirty="0" smtClean="0">
                <a:effectLst>
                  <a:glow rad="228600">
                    <a:schemeClr val="accent6">
                      <a:satMod val="175000"/>
                      <a:alpha val="40000"/>
                    </a:schemeClr>
                  </a:glow>
                </a:effectLst>
              </a:rPr>
              <a:t>INSIGHTS</a:t>
            </a:r>
            <a:endParaRPr lang="en-US" sz="5400" dirty="0">
              <a:effectLst>
                <a:glow rad="228600">
                  <a:schemeClr val="accent6">
                    <a:satMod val="175000"/>
                    <a:alpha val="40000"/>
                  </a:schemeClr>
                </a:glow>
              </a:effectLst>
            </a:endParaRPr>
          </a:p>
        </p:txBody>
      </p:sp>
      <p:cxnSp>
        <p:nvCxnSpPr>
          <p:cNvPr id="4" name="Straight Connector 3"/>
          <p:cNvCxnSpPr/>
          <p:nvPr/>
        </p:nvCxnSpPr>
        <p:spPr>
          <a:xfrm>
            <a:off x="287345" y="3304937"/>
            <a:ext cx="4075611"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82989" y="1994281"/>
            <a:ext cx="4075611"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212077" y="1175659"/>
            <a:ext cx="6531429" cy="3323987"/>
          </a:xfrm>
          <a:prstGeom prst="rect">
            <a:avLst/>
          </a:prstGeom>
          <a:noFill/>
        </p:spPr>
        <p:txBody>
          <a:bodyPr wrap="square" rtlCol="0">
            <a:spAutoFit/>
          </a:bodyPr>
          <a:lstStyle/>
          <a:p>
            <a:pPr>
              <a:buFont typeface="Arial" pitchFamily="34" charset="0"/>
              <a:buChar char="•"/>
            </a:pPr>
            <a:r>
              <a:rPr lang="en-IN" sz="2400" dirty="0" smtClean="0">
                <a:cs typeface="Calibri" panose="020F0502020204030204" pitchFamily="34" charset="0"/>
              </a:rPr>
              <a:t>‘</a:t>
            </a:r>
            <a:r>
              <a:rPr lang="en-IN" sz="2400" dirty="0" smtClean="0">
                <a:cs typeface="Calibri" panose="020F0502020204030204" pitchFamily="34" charset="0"/>
              </a:rPr>
              <a:t>Toys’ is highest selling product category and </a:t>
            </a:r>
            <a:r>
              <a:rPr lang="en-IN" sz="2400" dirty="0" smtClean="0">
                <a:cs typeface="Calibri" panose="020F0502020204030204" pitchFamily="34" charset="0"/>
              </a:rPr>
              <a:t>price.</a:t>
            </a:r>
          </a:p>
          <a:p>
            <a:pPr marL="0" lvl="1">
              <a:buFont typeface="Arial" pitchFamily="34" charset="0"/>
              <a:buChar char="•"/>
            </a:pPr>
            <a:r>
              <a:rPr lang="en-IN" sz="2400" dirty="0" smtClean="0">
                <a:cs typeface="Calibri" panose="020F0502020204030204" pitchFamily="34" charset="0"/>
              </a:rPr>
              <a:t>‘Toys’ alone contribute to about </a:t>
            </a:r>
            <a:r>
              <a:rPr lang="en-IN" sz="2400" dirty="0" smtClean="0">
                <a:cs typeface="Calibri" panose="020F0502020204030204" pitchFamily="34" charset="0"/>
              </a:rPr>
              <a:t>76% </a:t>
            </a:r>
            <a:r>
              <a:rPr lang="en-IN" sz="2400" dirty="0" smtClean="0">
                <a:cs typeface="Calibri" panose="020F0502020204030204" pitchFamily="34" charset="0"/>
              </a:rPr>
              <a:t>of Total </a:t>
            </a:r>
            <a:r>
              <a:rPr lang="en-IN" sz="2400" dirty="0" smtClean="0">
                <a:cs typeface="Calibri" panose="020F0502020204030204" pitchFamily="34" charset="0"/>
              </a:rPr>
              <a:t>Revenue.</a:t>
            </a:r>
          </a:p>
          <a:p>
            <a:pPr marL="0" lvl="1">
              <a:buFont typeface="Arial" pitchFamily="34" charset="0"/>
              <a:buChar char="•"/>
            </a:pPr>
            <a:r>
              <a:rPr lang="en-IN" sz="2400" dirty="0" smtClean="0">
                <a:cs typeface="Calibri" panose="020F0502020204030204" pitchFamily="34" charset="0"/>
              </a:rPr>
              <a:t>‘furniture’ </a:t>
            </a:r>
            <a:r>
              <a:rPr lang="en-IN" sz="2400" dirty="0" smtClean="0">
                <a:cs typeface="Calibri" panose="020F0502020204030204" pitchFamily="34" charset="0"/>
              </a:rPr>
              <a:t>go along pretty well with ‘toys</a:t>
            </a:r>
            <a:r>
              <a:rPr lang="en-IN" sz="2400" dirty="0" smtClean="0">
                <a:cs typeface="Calibri" panose="020F0502020204030204" pitchFamily="34" charset="0"/>
              </a:rPr>
              <a:t>’.</a:t>
            </a:r>
          </a:p>
          <a:p>
            <a:pPr marL="0" lvl="1">
              <a:buFont typeface="Arial" pitchFamily="34" charset="0"/>
              <a:buChar char="•"/>
            </a:pPr>
            <a:r>
              <a:rPr lang="en-IN" sz="2400" dirty="0" smtClean="0">
                <a:cs typeface="Calibri" panose="020F0502020204030204" pitchFamily="34" charset="0"/>
              </a:rPr>
              <a:t>‘housewares’ </a:t>
            </a:r>
            <a:r>
              <a:rPr lang="en-IN" sz="2400" dirty="0" smtClean="0">
                <a:cs typeface="Calibri" panose="020F0502020204030204" pitchFamily="34" charset="0"/>
              </a:rPr>
              <a:t>and </a:t>
            </a:r>
            <a:r>
              <a:rPr lang="en-IN" sz="2400" dirty="0" smtClean="0">
                <a:cs typeface="Calibri" panose="020F0502020204030204" pitchFamily="34" charset="0"/>
              </a:rPr>
              <a:t>‘office_furniture’ </a:t>
            </a:r>
            <a:r>
              <a:rPr lang="en-IN" sz="2400" dirty="0" smtClean="0">
                <a:cs typeface="Calibri" panose="020F0502020204030204" pitchFamily="34" charset="0"/>
              </a:rPr>
              <a:t>are two other product categories that have a fair link to ‘toys</a:t>
            </a:r>
            <a:r>
              <a:rPr lang="en-IN" sz="2400" dirty="0" smtClean="0">
                <a:cs typeface="Calibri" panose="020F0502020204030204" pitchFamily="34" charset="0"/>
              </a:rPr>
              <a:t>’.</a:t>
            </a:r>
            <a:endParaRPr lang="en-IN" sz="2400" dirty="0" smtClean="0">
              <a:cs typeface="Calibri" panose="020F0502020204030204" pitchFamily="34" charset="0"/>
            </a:endParaRPr>
          </a:p>
          <a:p>
            <a:endParaRPr lang="en-US" dirty="0"/>
          </a:p>
        </p:txBody>
      </p:sp>
    </p:spTree>
  </p:cSld>
  <p:clrMapOvr>
    <a:masterClrMapping/>
  </p:clrMapOvr>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448</TotalTime>
  <Words>392</Words>
  <Application>Microsoft Office PowerPoint</Application>
  <PresentationFormat>Custom</PresentationFormat>
  <Paragraphs>35</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Technic</vt:lpstr>
      <vt:lpstr>Marketing and Retail Analytics: Capstone Project </vt:lpstr>
      <vt:lpstr>Slide 2</vt:lpstr>
      <vt:lpstr>Slide 3</vt:lpstr>
      <vt:lpstr>Slide 4</vt:lpstr>
      <vt:lpstr>Slide 5</vt:lpstr>
      <vt:lpstr>Slide 6</vt:lpstr>
      <vt:lpstr>Slide 7</vt:lpstr>
      <vt:lpstr>Slide 8</vt:lpstr>
      <vt:lpstr>Slide 9</vt:lpstr>
      <vt:lpstr>Slide 10</vt:lpstr>
      <vt:lpstr>Slide 11</vt:lpstr>
      <vt:lpstr>Slide 12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and Retail Analytics: Capstone Project </dc:title>
  <dc:creator/>
  <cp:lastModifiedBy>Reshu</cp:lastModifiedBy>
  <cp:revision>46</cp:revision>
  <dcterms:created xsi:type="dcterms:W3CDTF">2022-08-16T05:36:45Z</dcterms:created>
  <dcterms:modified xsi:type="dcterms:W3CDTF">2022-08-16T18:52:40Z</dcterms:modified>
</cp:coreProperties>
</file>